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56" r:id="rId2"/>
    <p:sldId id="272" r:id="rId3"/>
    <p:sldId id="257" r:id="rId4"/>
    <p:sldId id="258" r:id="rId5"/>
    <p:sldId id="259" r:id="rId6"/>
    <p:sldId id="260" r:id="rId7"/>
    <p:sldId id="261" r:id="rId8"/>
    <p:sldId id="262" r:id="rId9"/>
    <p:sldId id="269" r:id="rId10"/>
    <p:sldId id="265" r:id="rId11"/>
    <p:sldId id="266" r:id="rId12"/>
    <p:sldId id="267" r:id="rId13"/>
    <p:sldId id="268" r:id="rId14"/>
    <p:sldId id="263" r:id="rId15"/>
    <p:sldId id="270" r:id="rId16"/>
    <p:sldId id="271" r:id="rId17"/>
    <p:sldId id="273"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B31B3C"/>
    <a:srgbClr val="00CC66"/>
    <a:srgbClr val="F696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0" autoAdjust="0"/>
    <p:restoredTop sz="94660"/>
  </p:normalViewPr>
  <p:slideViewPr>
    <p:cSldViewPr>
      <p:cViewPr>
        <p:scale>
          <a:sx n="66" d="100"/>
          <a:sy n="66" d="100"/>
        </p:scale>
        <p:origin x="-402" y="-1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C8AAB-E15B-49EE-B751-8CCC7868DD36}" type="datetimeFigureOut">
              <a:rPr lang="en-US" smtClean="0"/>
              <a:pPr/>
              <a:t>4/6/2012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BD1E7-7801-408E-9B12-6C43E6BD5368}" type="slidenum">
              <a:rPr lang="en-US" smtClean="0"/>
              <a:pPr/>
              <a:t>‹#›</a:t>
            </a:fld>
            <a:endParaRPr lang="en-US"/>
          </a:p>
        </p:txBody>
      </p:sp>
    </p:spTree>
    <p:extLst>
      <p:ext uri="{BB962C8B-B14F-4D97-AF65-F5344CB8AC3E}">
        <p14:creationId xmlns:p14="http://schemas.microsoft.com/office/powerpoint/2010/main" xmlns="" val="2667190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BD1E7-7801-408E-9B12-6C43E6BD5368}" type="slidenum">
              <a:rPr lang="en-US" smtClean="0"/>
              <a:pPr/>
              <a:t>1</a:t>
            </a:fld>
            <a:endParaRPr lang="en-US"/>
          </a:p>
        </p:txBody>
      </p:sp>
    </p:spTree>
    <p:extLst>
      <p:ext uri="{BB962C8B-B14F-4D97-AF65-F5344CB8AC3E}">
        <p14:creationId xmlns:p14="http://schemas.microsoft.com/office/powerpoint/2010/main" xmlns="" val="2653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BD1E7-7801-408E-9B12-6C43E6BD5368}" type="slidenum">
              <a:rPr lang="en-US" smtClean="0"/>
              <a:pPr/>
              <a:t>7</a:t>
            </a:fld>
            <a:endParaRPr lang="en-US"/>
          </a:p>
        </p:txBody>
      </p:sp>
    </p:spTree>
    <p:extLst>
      <p:ext uri="{BB962C8B-B14F-4D97-AF65-F5344CB8AC3E}">
        <p14:creationId xmlns:p14="http://schemas.microsoft.com/office/powerpoint/2010/main" xmlns="" val="214045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B90B62-EA22-43DB-A855-212A20B6C4A8}" type="datetimeFigureOut">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355996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90B62-EA22-43DB-A855-212A20B6C4A8}" type="datetimeFigureOut">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182803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90B62-EA22-43DB-A855-212A20B6C4A8}" type="datetimeFigureOut">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209683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90B62-EA22-43DB-A855-212A20B6C4A8}" type="datetimeFigureOut">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329380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B90B62-EA22-43DB-A855-212A20B6C4A8}" type="datetimeFigureOut">
              <a:rPr lang="en-US" smtClean="0"/>
              <a:pPr/>
              <a:t>4/6/2012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66224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B90B62-EA22-43DB-A855-212A20B6C4A8}" type="datetimeFigureOut">
              <a:rPr lang="en-US" smtClean="0"/>
              <a:pPr/>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309978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B90B62-EA22-43DB-A855-212A20B6C4A8}" type="datetimeFigureOut">
              <a:rPr lang="en-US" smtClean="0"/>
              <a:pPr/>
              <a:t>4/6/2012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195937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B90B62-EA22-43DB-A855-212A20B6C4A8}" type="datetimeFigureOut">
              <a:rPr lang="en-US" smtClean="0"/>
              <a:pPr/>
              <a:t>4/6/2012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297774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90B62-EA22-43DB-A855-212A20B6C4A8}" type="datetimeFigureOut">
              <a:rPr lang="en-US" smtClean="0"/>
              <a:pPr/>
              <a:t>4/6/2012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381468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90B62-EA22-43DB-A855-212A20B6C4A8}" type="datetimeFigureOut">
              <a:rPr lang="en-US" smtClean="0"/>
              <a:pPr/>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407460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90B62-EA22-43DB-A855-212A20B6C4A8}" type="datetimeFigureOut">
              <a:rPr lang="en-US" smtClean="0"/>
              <a:pPr/>
              <a:t>4/6/2012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339547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0B62-EA22-43DB-A855-212A20B6C4A8}" type="datetimeFigureOut">
              <a:rPr lang="en-US" smtClean="0"/>
              <a:pPr/>
              <a:t>4/6/2012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E87F3-9385-4798-B0FA-14F0E335742B}" type="slidenum">
              <a:rPr lang="en-US" smtClean="0"/>
              <a:pPr/>
              <a:t>‹#›</a:t>
            </a:fld>
            <a:endParaRPr lang="en-US"/>
          </a:p>
        </p:txBody>
      </p:sp>
    </p:spTree>
    <p:extLst>
      <p:ext uri="{BB962C8B-B14F-4D97-AF65-F5344CB8AC3E}">
        <p14:creationId xmlns:p14="http://schemas.microsoft.com/office/powerpoint/2010/main" xmlns="" val="85849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blanksheetmusic.ne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pbs.org/wgbh/amex/singers/index.html" TargetMode="External"/><Relationship Id="rId2" Type="http://schemas.openxmlformats.org/officeDocument/2006/relationships/hyperlink" Target="http://ctl.du.edu/spirituals/History/index.cfm" TargetMode="Externa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www.authentichistory.com/1600-1859/3-spirituals/index.html" TargetMode="External"/><Relationship Id="rId4" Type="http://schemas.openxmlformats.org/officeDocument/2006/relationships/hyperlink" Target="http://www.pbs.org/thisfarbyfait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960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BTT Learning Unit Design</a:t>
            </a:r>
            <a:br>
              <a:rPr lang="en-US" dirty="0" smtClean="0"/>
            </a:br>
            <a:r>
              <a:rPr lang="en-US" sz="3600" i="1" dirty="0" smtClean="0"/>
              <a:t>4</a:t>
            </a:r>
            <a:r>
              <a:rPr lang="en-US" sz="3600" i="1" baseline="30000" dirty="0" smtClean="0"/>
              <a:t>th</a:t>
            </a:r>
            <a:r>
              <a:rPr lang="en-US" sz="3600" i="1" dirty="0" smtClean="0"/>
              <a:t> grade Spirituals Unit </a:t>
            </a:r>
            <a:endParaRPr lang="en-US" sz="3600" i="1" dirty="0"/>
          </a:p>
        </p:txBody>
      </p:sp>
      <p:sp>
        <p:nvSpPr>
          <p:cNvPr id="3" name="Subtitle 2"/>
          <p:cNvSpPr>
            <a:spLocks noGrp="1"/>
          </p:cNvSpPr>
          <p:nvPr>
            <p:ph type="subTitle" idx="1"/>
          </p:nvPr>
        </p:nvSpPr>
        <p:spPr>
          <a:solidFill>
            <a:schemeClr val="accent4">
              <a:lumMod val="50000"/>
            </a:schemeClr>
          </a:solidFill>
        </p:spPr>
        <p:txBody>
          <a:bodyPr/>
          <a:lstStyle/>
          <a:p>
            <a:r>
              <a:rPr lang="en-US" dirty="0" smtClean="0"/>
              <a:t>Katie Cole</a:t>
            </a:r>
          </a:p>
          <a:p>
            <a:r>
              <a:rPr lang="en-US" dirty="0"/>
              <a:t> </a:t>
            </a:r>
            <a:r>
              <a:rPr lang="en-US" dirty="0" smtClean="0"/>
              <a:t>               April 2012</a:t>
            </a:r>
          </a:p>
          <a:p>
            <a:r>
              <a:rPr lang="en-US" dirty="0" smtClean="0"/>
              <a:t>                              JHU MBT</a:t>
            </a:r>
            <a:endParaRPr lang="en-US" dirty="0"/>
          </a:p>
        </p:txBody>
      </p:sp>
      <p:pic>
        <p:nvPicPr>
          <p:cNvPr id="1026" name="Picture 2" descr="C:\Users\Katie\AppData\Local\Microsoft\Windows\Temporary Internet Files\Low\Content.IE5\VLQ7W51Z\MC91021696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542799"/>
            <a:ext cx="1737360" cy="173736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58965" y="4118196"/>
            <a:ext cx="2194560" cy="2739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48400" y="152400"/>
            <a:ext cx="2722367"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 y="198836"/>
            <a:ext cx="3108960" cy="2071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3400" y="4572000"/>
            <a:ext cx="3241675" cy="214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7252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BT 4:  Teaching for Mastery</a:t>
            </a:r>
            <a:endParaRPr lang="en-US" dirty="0"/>
          </a:p>
        </p:txBody>
      </p:sp>
      <p:sp>
        <p:nvSpPr>
          <p:cNvPr id="3" name="Content Placeholder 2"/>
          <p:cNvSpPr>
            <a:spLocks noGrp="1"/>
          </p:cNvSpPr>
          <p:nvPr>
            <p:ph idx="1"/>
          </p:nvPr>
        </p:nvSpPr>
        <p:spPr>
          <a:solidFill>
            <a:srgbClr val="B31B3C"/>
          </a:solidFill>
        </p:spPr>
        <p:txBody>
          <a:bodyPr/>
          <a:lstStyle/>
          <a:p>
            <a:r>
              <a:rPr lang="en-US" dirty="0" smtClean="0">
                <a:solidFill>
                  <a:schemeClr val="bg1"/>
                </a:solidFill>
              </a:rPr>
              <a:t>Objective 2:  Students will learn and perform African American spirituals to discover their musical structure of call-and-response form and verse and refrain form. </a:t>
            </a:r>
          </a:p>
          <a:p>
            <a:endParaRPr lang="en-US" dirty="0" smtClean="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37187" t="7358" r="42031" b="15558"/>
          <a:stretch/>
        </p:blipFill>
        <p:spPr>
          <a:xfrm>
            <a:off x="6853232" y="3657600"/>
            <a:ext cx="1533880" cy="32004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33438" t="6666" r="40156"/>
          <a:stretch/>
        </p:blipFill>
        <p:spPr>
          <a:xfrm>
            <a:off x="381000" y="3657110"/>
            <a:ext cx="1609726" cy="3200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4600" y="3750290"/>
            <a:ext cx="3749040" cy="3122458"/>
          </a:xfrm>
          <a:prstGeom prst="rect">
            <a:avLst/>
          </a:prstGeom>
          <a:ln>
            <a:solidFill>
              <a:schemeClr val="accent1"/>
            </a:solidFill>
          </a:ln>
        </p:spPr>
      </p:pic>
    </p:spTree>
    <p:extLst>
      <p:ext uri="{BB962C8B-B14F-4D97-AF65-F5344CB8AC3E}">
        <p14:creationId xmlns:p14="http://schemas.microsoft.com/office/powerpoint/2010/main" xmlns="" val="993707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BT 4: Teaching for Mastery</a:t>
            </a:r>
            <a:endParaRPr lang="en-US" dirty="0"/>
          </a:p>
        </p:txBody>
      </p:sp>
      <p:sp>
        <p:nvSpPr>
          <p:cNvPr id="3" name="Content Placeholder 2"/>
          <p:cNvSpPr>
            <a:spLocks noGrp="1"/>
          </p:cNvSpPr>
          <p:nvPr>
            <p:ph idx="1"/>
          </p:nvPr>
        </p:nvSpPr>
        <p:spPr>
          <a:solidFill>
            <a:srgbClr val="B31B3C"/>
          </a:solidFill>
        </p:spPr>
        <p:txBody>
          <a:bodyPr>
            <a:normAutofit/>
          </a:bodyPr>
          <a:lstStyle/>
          <a:p>
            <a:r>
              <a:rPr lang="en-US" sz="2800" dirty="0" smtClean="0">
                <a:solidFill>
                  <a:schemeClr val="bg1"/>
                </a:solidFill>
              </a:rPr>
              <a:t>Activity 2a:  Students will discover “the call” and “the response” of “Swing Low” (I will sing the call and they will sing the response, and vice versa.)  Students will also discover the call and response parts of other known spirituals, such as “Michael Row the Boat Ashore,” and “This Little Light of Mine.” </a:t>
            </a:r>
            <a:endParaRPr lang="en-US" sz="2800" dirty="0">
              <a:solidFill>
                <a:schemeClr val="bg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4375"/>
          <a:stretch/>
        </p:blipFill>
        <p:spPr>
          <a:xfrm>
            <a:off x="5257800" y="4267200"/>
            <a:ext cx="3657600" cy="24028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4267200"/>
            <a:ext cx="4114800" cy="2323912"/>
          </a:xfrm>
          <a:prstGeom prst="rect">
            <a:avLst/>
          </a:prstGeom>
          <a:ln>
            <a:solidFill>
              <a:schemeClr val="accent1"/>
            </a:solidFill>
          </a:ln>
        </p:spPr>
      </p:pic>
    </p:spTree>
    <p:extLst>
      <p:ext uri="{BB962C8B-B14F-4D97-AF65-F5344CB8AC3E}">
        <p14:creationId xmlns:p14="http://schemas.microsoft.com/office/powerpoint/2010/main" xmlns="" val="4130229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BT 4: Teaching for Mastery</a:t>
            </a:r>
            <a:endParaRPr lang="en-US" dirty="0"/>
          </a:p>
        </p:txBody>
      </p:sp>
      <p:sp>
        <p:nvSpPr>
          <p:cNvPr id="3" name="Content Placeholder 2"/>
          <p:cNvSpPr>
            <a:spLocks noGrp="1"/>
          </p:cNvSpPr>
          <p:nvPr>
            <p:ph idx="1"/>
          </p:nvPr>
        </p:nvSpPr>
        <p:spPr>
          <a:solidFill>
            <a:srgbClr val="B31B3C"/>
          </a:solidFill>
        </p:spPr>
        <p:txBody>
          <a:bodyPr>
            <a:normAutofit/>
          </a:bodyPr>
          <a:lstStyle/>
          <a:p>
            <a:r>
              <a:rPr lang="en-US" sz="2800" dirty="0" smtClean="0">
                <a:solidFill>
                  <a:schemeClr val="bg1"/>
                </a:solidFill>
              </a:rPr>
              <a:t>Activity 2b: Students will discover the verse and refrain form of “Chatter with the Angels” by singing the song and then labeling the verse “A” and the refrain “B”.   They will also discover the verse and refrain form (or AB form) of other known spirituals, such as “When the Saints Go Marchin’ In” and “Free At Last.”</a:t>
            </a:r>
            <a:endParaRPr lang="en-US" sz="2800" dirty="0">
              <a:solidFill>
                <a:schemeClr val="bg1"/>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21250" r="37969"/>
          <a:stretch/>
        </p:blipFill>
        <p:spPr>
          <a:xfrm>
            <a:off x="4038600" y="4311702"/>
            <a:ext cx="1828800" cy="252248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27812" t="8889" r="39688" b="2563"/>
          <a:stretch/>
        </p:blipFill>
        <p:spPr>
          <a:xfrm>
            <a:off x="6248399" y="4338504"/>
            <a:ext cx="1670608" cy="256032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37813" t="8056" r="32031"/>
          <a:stretch/>
        </p:blipFill>
        <p:spPr>
          <a:xfrm>
            <a:off x="2362200" y="4360544"/>
            <a:ext cx="1439559" cy="2468880"/>
          </a:xfrm>
          <a:prstGeom prst="rect">
            <a:avLst/>
          </a:prstGeom>
        </p:spPr>
      </p:pic>
    </p:spTree>
    <p:extLst>
      <p:ext uri="{BB962C8B-B14F-4D97-AF65-F5344CB8AC3E}">
        <p14:creationId xmlns:p14="http://schemas.microsoft.com/office/powerpoint/2010/main" xmlns="" val="3496626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BT 4: Teaching for Mastery</a:t>
            </a:r>
            <a:endParaRPr lang="en-US" dirty="0"/>
          </a:p>
        </p:txBody>
      </p:sp>
      <p:sp>
        <p:nvSpPr>
          <p:cNvPr id="3" name="Content Placeholder 2"/>
          <p:cNvSpPr>
            <a:spLocks noGrp="1"/>
          </p:cNvSpPr>
          <p:nvPr>
            <p:ph idx="1"/>
          </p:nvPr>
        </p:nvSpPr>
        <p:spPr>
          <a:solidFill>
            <a:srgbClr val="B31B3C"/>
          </a:solidFill>
        </p:spPr>
        <p:txBody>
          <a:bodyPr/>
          <a:lstStyle/>
          <a:p>
            <a:r>
              <a:rPr lang="en-US" dirty="0" smtClean="0">
                <a:solidFill>
                  <a:schemeClr val="bg1"/>
                </a:solidFill>
              </a:rPr>
              <a:t>Activity 2c:  After singing spirituals with call-and-response and verse/refrain forms, students will perform these spirituals on their recorders.</a:t>
            </a:r>
            <a:endParaRPr lang="en-US" dirty="0">
              <a:solidFill>
                <a:schemeClr val="bg1"/>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3757612"/>
            <a:ext cx="6181725" cy="3109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6525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Brain Target 5: Teaching for Extension and Application of Knowledge</a:t>
            </a:r>
            <a:endParaRPr lang="en-US" dirty="0">
              <a:solidFill>
                <a:schemeClr val="bg1"/>
              </a:solidFill>
            </a:endParaRPr>
          </a:p>
        </p:txBody>
      </p:sp>
      <p:sp>
        <p:nvSpPr>
          <p:cNvPr id="3" name="Content Placeholder 2"/>
          <p:cNvSpPr>
            <a:spLocks noGrp="1"/>
          </p:cNvSpPr>
          <p:nvPr>
            <p:ph idx="1"/>
          </p:nvPr>
        </p:nvSpPr>
        <p:spPr>
          <a:solidFill>
            <a:schemeClr val="bg1">
              <a:lumMod val="65000"/>
            </a:schemeClr>
          </a:solidFill>
        </p:spPr>
        <p:txBody>
          <a:bodyPr/>
          <a:lstStyle/>
          <a:p>
            <a:r>
              <a:rPr lang="en-US" dirty="0" smtClean="0"/>
              <a:t>Learning Goal:  Students will apply their knowledge of spirituals by composing their own.</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7416"/>
          <a:stretch/>
        </p:blipFill>
        <p:spPr bwMode="auto">
          <a:xfrm>
            <a:off x="6248400" y="3504574"/>
            <a:ext cx="2377440" cy="258717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t="9859" r="4762"/>
          <a:stretch/>
        </p:blipFill>
        <p:spPr>
          <a:xfrm>
            <a:off x="914400" y="3276600"/>
            <a:ext cx="4754880" cy="2531490"/>
          </a:xfrm>
          <a:prstGeom prst="rect">
            <a:avLst/>
          </a:prstGeom>
        </p:spPr>
      </p:pic>
    </p:spTree>
    <p:extLst>
      <p:ext uri="{BB962C8B-B14F-4D97-AF65-F5344CB8AC3E}">
        <p14:creationId xmlns:p14="http://schemas.microsoft.com/office/powerpoint/2010/main" xmlns="" val="2930160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BT 5:  Teaching for Extension and Application</a:t>
            </a:r>
            <a:endParaRPr lang="en-US" dirty="0">
              <a:solidFill>
                <a:schemeClr val="bg1"/>
              </a:solidFill>
            </a:endParaRPr>
          </a:p>
        </p:txBody>
      </p:sp>
      <p:sp>
        <p:nvSpPr>
          <p:cNvPr id="3" name="Content Placeholder 2"/>
          <p:cNvSpPr>
            <a:spLocks noGrp="1"/>
          </p:cNvSpPr>
          <p:nvPr>
            <p:ph idx="1"/>
          </p:nvPr>
        </p:nvSpPr>
        <p:spPr>
          <a:solidFill>
            <a:schemeClr val="bg1">
              <a:lumMod val="65000"/>
            </a:schemeClr>
          </a:solidFill>
        </p:spPr>
        <p:txBody>
          <a:bodyPr/>
          <a:lstStyle/>
          <a:p>
            <a:r>
              <a:rPr lang="en-US" dirty="0" smtClean="0"/>
              <a:t>Objective: Through composing their own spirituals, students will demonstrate the ability to organize musical ideas and sounds creatively.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3810002"/>
            <a:ext cx="4023360" cy="226314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r="3661"/>
          <a:stretch/>
        </p:blipFill>
        <p:spPr>
          <a:xfrm>
            <a:off x="4724400" y="3817258"/>
            <a:ext cx="3915229" cy="2286000"/>
          </a:xfrm>
          <a:prstGeom prst="rect">
            <a:avLst/>
          </a:prstGeom>
        </p:spPr>
      </p:pic>
    </p:spTree>
    <p:extLst>
      <p:ext uri="{BB962C8B-B14F-4D97-AF65-F5344CB8AC3E}">
        <p14:creationId xmlns:p14="http://schemas.microsoft.com/office/powerpoint/2010/main" xmlns="" val="1467168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BT 5:  Teaching for Extension and Application</a:t>
            </a:r>
            <a:endParaRPr lang="en-US" dirty="0">
              <a:solidFill>
                <a:schemeClr val="bg1"/>
              </a:solidFill>
            </a:endParaRPr>
          </a:p>
        </p:txBody>
      </p:sp>
      <p:sp>
        <p:nvSpPr>
          <p:cNvPr id="3" name="Content Placeholder 2"/>
          <p:cNvSpPr>
            <a:spLocks noGrp="1"/>
          </p:cNvSpPr>
          <p:nvPr>
            <p:ph idx="1"/>
          </p:nvPr>
        </p:nvSpPr>
        <p:spPr>
          <a:solidFill>
            <a:schemeClr val="bg1">
              <a:lumMod val="65000"/>
            </a:schemeClr>
          </a:solidFill>
        </p:spPr>
        <p:txBody>
          <a:bodyPr>
            <a:normAutofit/>
          </a:bodyPr>
          <a:lstStyle/>
          <a:p>
            <a:r>
              <a:rPr lang="en-US" sz="2400" dirty="0" smtClean="0"/>
              <a:t>Activity:  Students can compose an aural or a notated spiritual for their recorders or for their voice.  Students can choose to write a spiritual in either call-and-response form or in verse/refrain form.  They will have time in class as well as at home to complete this project.  Worksheets with compositional parameters (minimum of 16 measures in G Major) will be given to students to serve as a guide. Students will also be given blank staff paper and a link to free online staff paper at </a:t>
            </a:r>
            <a:r>
              <a:rPr lang="en-US" sz="2400" dirty="0" smtClean="0">
                <a:hlinkClick r:id="rId2"/>
              </a:rPr>
              <a:t>www.blanksheetmusic.net</a:t>
            </a:r>
            <a:r>
              <a:rPr lang="en-US" sz="2400" dirty="0" smtClean="0"/>
              <a:t> </a:t>
            </a:r>
            <a:endParaRPr lang="en-US" sz="2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t="25892" b="17441"/>
          <a:stretch/>
        </p:blipFill>
        <p:spPr>
          <a:xfrm>
            <a:off x="2286000" y="5029200"/>
            <a:ext cx="4572000" cy="1727201"/>
          </a:xfrm>
          <a:prstGeom prst="rect">
            <a:avLst/>
          </a:prstGeom>
        </p:spPr>
      </p:pic>
    </p:spTree>
    <p:extLst>
      <p:ext uri="{BB962C8B-B14F-4D97-AF65-F5344CB8AC3E}">
        <p14:creationId xmlns:p14="http://schemas.microsoft.com/office/powerpoint/2010/main" xmlns="" val="1665548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BT 5: Teaching for Extension and Application</a:t>
            </a:r>
            <a:endParaRPr lang="en-US" dirty="0">
              <a:solidFill>
                <a:schemeClr val="bg1"/>
              </a:solidFill>
            </a:endParaRPr>
          </a:p>
        </p:txBody>
      </p:sp>
      <p:sp>
        <p:nvSpPr>
          <p:cNvPr id="3" name="Content Placeholder 2"/>
          <p:cNvSpPr>
            <a:spLocks noGrp="1"/>
          </p:cNvSpPr>
          <p:nvPr>
            <p:ph idx="1"/>
          </p:nvPr>
        </p:nvSpPr>
        <p:spPr>
          <a:solidFill>
            <a:schemeClr val="bg1">
              <a:lumMod val="65000"/>
            </a:schemeClr>
          </a:solidFill>
        </p:spPr>
        <p:txBody>
          <a:bodyPr/>
          <a:lstStyle/>
          <a:p>
            <a:r>
              <a:rPr lang="en-US" sz="2400" dirty="0" smtClean="0"/>
              <a:t>In order to facilitate the composing process, students will be given a list of online resources:</a:t>
            </a:r>
          </a:p>
          <a:p>
            <a:pPr lvl="1"/>
            <a:r>
              <a:rPr lang="en-US" sz="2000" dirty="0" smtClean="0"/>
              <a:t>University of Denver’s “Sweet Chariot: The Story of Spirituals”</a:t>
            </a:r>
          </a:p>
          <a:p>
            <a:pPr marL="457200" lvl="1" indent="0">
              <a:buNone/>
            </a:pPr>
            <a:r>
              <a:rPr lang="en-US" sz="2000" dirty="0" smtClean="0">
                <a:hlinkClick r:id="rId2"/>
              </a:rPr>
              <a:t>http</a:t>
            </a:r>
            <a:r>
              <a:rPr lang="en-US" sz="2000" dirty="0">
                <a:hlinkClick r:id="rId2"/>
              </a:rPr>
              <a:t>://</a:t>
            </a:r>
            <a:r>
              <a:rPr lang="en-US" sz="2000" dirty="0" smtClean="0">
                <a:hlinkClick r:id="rId2"/>
              </a:rPr>
              <a:t>ctl.du.edu/spirituals/History/index.cfm</a:t>
            </a:r>
            <a:endParaRPr lang="en-US" sz="2000" dirty="0" smtClean="0"/>
          </a:p>
          <a:p>
            <a:pPr lvl="1"/>
            <a:r>
              <a:rPr lang="en-US" sz="2000" dirty="0" smtClean="0"/>
              <a:t>PBS’s “Jubilee Singers: Sacrifice </a:t>
            </a:r>
            <a:r>
              <a:rPr lang="en-US" sz="2000" dirty="0"/>
              <a:t>and Glory” </a:t>
            </a:r>
            <a:r>
              <a:rPr lang="en-US" sz="2000" dirty="0">
                <a:hlinkClick r:id="rId3"/>
              </a:rPr>
              <a:t>http://</a:t>
            </a:r>
            <a:r>
              <a:rPr lang="en-US" sz="2000" dirty="0" smtClean="0">
                <a:hlinkClick r:id="rId3"/>
              </a:rPr>
              <a:t>www.pbs.org/wgbh/amex/singers/index.html</a:t>
            </a:r>
            <a:endParaRPr lang="en-US" sz="2000" dirty="0" smtClean="0"/>
          </a:p>
          <a:p>
            <a:pPr lvl="1"/>
            <a:r>
              <a:rPr lang="en-US" sz="2000" dirty="0" smtClean="0"/>
              <a:t>PBS’s “This Far by Faith: African American </a:t>
            </a:r>
            <a:r>
              <a:rPr lang="en-US" sz="2000" dirty="0"/>
              <a:t>Spiritual Journeys” </a:t>
            </a:r>
            <a:r>
              <a:rPr lang="en-US" sz="2000" dirty="0">
                <a:hlinkClick r:id="rId4"/>
              </a:rPr>
              <a:t>http://www.pbs.org/thisfarbyfaith</a:t>
            </a:r>
            <a:r>
              <a:rPr lang="en-US" sz="2000" dirty="0" smtClean="0">
                <a:hlinkClick r:id="rId4"/>
              </a:rPr>
              <a:t>/</a:t>
            </a:r>
            <a:r>
              <a:rPr lang="en-US" sz="2000" dirty="0" smtClean="0"/>
              <a:t> </a:t>
            </a:r>
          </a:p>
          <a:p>
            <a:pPr lvl="1"/>
            <a:r>
              <a:rPr lang="en-US" sz="2000" dirty="0" smtClean="0"/>
              <a:t>Authentic History’s “African </a:t>
            </a:r>
            <a:r>
              <a:rPr lang="en-US" sz="2000" dirty="0"/>
              <a:t>American Spirituals” </a:t>
            </a:r>
            <a:r>
              <a:rPr lang="en-US" sz="2000" dirty="0">
                <a:hlinkClick r:id="rId5"/>
              </a:rPr>
              <a:t>http://</a:t>
            </a:r>
            <a:r>
              <a:rPr lang="en-US" sz="2000" dirty="0" smtClean="0">
                <a:hlinkClick r:id="rId5"/>
              </a:rPr>
              <a:t>www.authentichistory.com/1600-1859/3-spirituals/index.html</a:t>
            </a:r>
            <a:endParaRPr lang="en-US" sz="2000" dirty="0"/>
          </a:p>
          <a:p>
            <a:pPr lvl="1"/>
            <a:endParaRPr lang="en-US" sz="2000" dirty="0" smtClean="0"/>
          </a:p>
          <a:p>
            <a:pPr lvl="1"/>
            <a:endParaRPr lang="en-US" dirty="0"/>
          </a:p>
          <a:p>
            <a:pPr marL="0" indent="0">
              <a:buNone/>
            </a:pPr>
            <a:endParaRPr lang="en-US" dirty="0"/>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xmlns="" val="0"/>
              </a:ext>
            </a:extLst>
          </a:blip>
          <a:srcRect l="41111" t="25609" b="26561"/>
          <a:stretch/>
        </p:blipFill>
        <p:spPr>
          <a:xfrm>
            <a:off x="7659189" y="2647460"/>
            <a:ext cx="1463040" cy="1782464"/>
          </a:xfrm>
          <a:prstGeom prst="rect">
            <a:avLst/>
          </a:prstGeom>
        </p:spPr>
      </p:pic>
    </p:spTree>
    <p:extLst>
      <p:ext uri="{BB962C8B-B14F-4D97-AF65-F5344CB8AC3E}">
        <p14:creationId xmlns:p14="http://schemas.microsoft.com/office/powerpoint/2010/main" xmlns="" val="795928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8100000" scaled="1"/>
            <a:tileRect/>
          </a:gradFill>
        </p:spPr>
        <p:txBody>
          <a:bodyPr/>
          <a:lstStyle/>
          <a:p>
            <a:r>
              <a:rPr lang="en-US" dirty="0" smtClean="0"/>
              <a:t>Brain Target 6: Evaluating Learning</a:t>
            </a:r>
            <a:endParaRPr lang="en-US" dirty="0"/>
          </a:p>
        </p:txBody>
      </p:sp>
      <p:sp>
        <p:nvSpPr>
          <p:cNvPr id="5" name="Content Placeholder 4"/>
          <p:cNvSpPr>
            <a:spLocks noGrp="1"/>
          </p:cNvSpPr>
          <p:nvPr>
            <p:ph idx="1"/>
          </p:nvPr>
        </p:nvSpPr>
        <p:spPr>
          <a:gradFill>
            <a:gsLst>
              <a:gs pos="0">
                <a:srgbClr val="8488C4"/>
              </a:gs>
              <a:gs pos="53000">
                <a:srgbClr val="D4DEFF"/>
              </a:gs>
              <a:gs pos="83000">
                <a:srgbClr val="D4DEFF"/>
              </a:gs>
              <a:gs pos="100000">
                <a:srgbClr val="96AB94"/>
              </a:gs>
            </a:gsLst>
            <a:lin ang="5400000" scaled="0"/>
          </a:gradFill>
        </p:spPr>
        <p:txBody>
          <a:bodyPr/>
          <a:lstStyle/>
          <a:p>
            <a:r>
              <a:rPr lang="en-US" sz="2000" dirty="0" smtClean="0"/>
              <a:t>Students will evaluate their learning by:</a:t>
            </a:r>
          </a:p>
          <a:p>
            <a:pPr lvl="1"/>
            <a:r>
              <a:rPr lang="en-US" sz="2000" dirty="0"/>
              <a:t>R</a:t>
            </a:r>
            <a:r>
              <a:rPr lang="en-US" sz="2000" dirty="0" smtClean="0"/>
              <a:t>eferring to a compositional rubric</a:t>
            </a:r>
          </a:p>
          <a:p>
            <a:pPr lvl="1"/>
            <a:r>
              <a:rPr lang="en-US" sz="2000" dirty="0" smtClean="0"/>
              <a:t>Receiving feedback on their in-class performances on voice and recorders</a:t>
            </a:r>
          </a:p>
          <a:p>
            <a:pPr lvl="1"/>
            <a:r>
              <a:rPr lang="en-US" sz="2000" dirty="0" smtClean="0"/>
              <a:t>Receiving feedback on the effectiveness of their Underground Railroad skits as based on a rubric and on positive evaluation by their peers</a:t>
            </a:r>
          </a:p>
          <a:p>
            <a:pPr lvl="1"/>
            <a:r>
              <a:rPr lang="en-US" sz="2000" dirty="0" smtClean="0"/>
              <a:t>Referring to a rubric for their drawings or choreography of their favorite spiritual</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xmlns="" val="0"/>
              </a:ext>
            </a:extLst>
          </a:blip>
          <a:srcRect l="31588" t="3086" r="40000" b="9141"/>
          <a:stretch/>
        </p:blipFill>
        <p:spPr>
          <a:xfrm>
            <a:off x="-25401" y="4485487"/>
            <a:ext cx="1371600" cy="238339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22246" t="11570" r="44604" b="-11570"/>
          <a:stretch/>
        </p:blipFill>
        <p:spPr>
          <a:xfrm>
            <a:off x="7581190" y="4572000"/>
            <a:ext cx="1562810" cy="265176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t="9859" r="20317" b="6290"/>
          <a:stretch/>
        </p:blipFill>
        <p:spPr>
          <a:xfrm>
            <a:off x="2743200" y="4675864"/>
            <a:ext cx="3383280" cy="2002644"/>
          </a:xfrm>
          <a:prstGeom prst="rect">
            <a:avLst/>
          </a:prstGeom>
        </p:spPr>
      </p:pic>
    </p:spTree>
    <p:extLst>
      <p:ext uri="{BB962C8B-B14F-4D97-AF65-F5344CB8AC3E}">
        <p14:creationId xmlns:p14="http://schemas.microsoft.com/office/powerpoint/2010/main" xmlns="" val="1989922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A Unit on Spirituals</a:t>
            </a:r>
            <a:endParaRPr lang="en-US" dirty="0"/>
          </a:p>
        </p:txBody>
      </p:sp>
      <p:sp>
        <p:nvSpPr>
          <p:cNvPr id="3" name="Content Placeholder 2"/>
          <p:cNvSpPr>
            <a:spLocks noGrp="1"/>
          </p:cNvSpPr>
          <p:nvPr>
            <p:ph idx="1"/>
          </p:nvPr>
        </p:nvSpPr>
        <p:spPr/>
        <p:style>
          <a:lnRef idx="0">
            <a:schemeClr val="accent3"/>
          </a:lnRef>
          <a:fillRef idx="3">
            <a:schemeClr val="accent3"/>
          </a:fillRef>
          <a:effectRef idx="3">
            <a:schemeClr val="accent3"/>
          </a:effectRef>
          <a:fontRef idx="minor">
            <a:schemeClr val="lt1"/>
          </a:fontRef>
        </p:style>
        <p:txBody>
          <a:bodyPr>
            <a:normAutofit/>
          </a:bodyPr>
          <a:lstStyle/>
          <a:p>
            <a:r>
              <a:rPr lang="en-US" sz="2800" dirty="0" smtClean="0"/>
              <a:t>4</a:t>
            </a:r>
            <a:r>
              <a:rPr lang="en-US" sz="2800" baseline="30000" dirty="0" smtClean="0"/>
              <a:t>th</a:t>
            </a:r>
            <a:r>
              <a:rPr lang="en-US" sz="2800" dirty="0" smtClean="0"/>
              <a:t> grade unit that will last approximately 3-4 weeks</a:t>
            </a:r>
          </a:p>
          <a:p>
            <a:r>
              <a:rPr lang="en-US" sz="2800" dirty="0" smtClean="0"/>
              <a:t>Based on Maryland Essential Learner Outcomes for the Fine Arts, National Association for Music Educators (NAfME) National Music Standards for Music Education, and Carroll County Public Schools’ Music Curriculum</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4572000"/>
            <a:ext cx="2792089" cy="109728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5257800"/>
            <a:ext cx="1645920" cy="1463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4160520"/>
            <a:ext cx="3703320" cy="822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2741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Brain Target 1:  Setting the Emotional Climate for  Learning</a:t>
            </a:r>
            <a:endParaRPr lang="en-US" dirty="0"/>
          </a:p>
        </p:txBody>
      </p:sp>
      <p:sp>
        <p:nvSpPr>
          <p:cNvPr id="3" name="Content Placeholder 2"/>
          <p:cNvSpPr>
            <a:spLocks noGrp="1"/>
          </p:cNvSpPr>
          <p:nvPr>
            <p:ph idx="1"/>
          </p:nvPr>
        </p:nvSpPr>
        <p:spPr>
          <a:solidFill>
            <a:srgbClr val="FFFF66"/>
          </a:solidFill>
        </p:spPr>
        <p:txBody>
          <a:bodyPr/>
          <a:lstStyle/>
          <a:p>
            <a:pPr lvl="0"/>
            <a:r>
              <a:rPr lang="en-US" sz="2400" b="1" dirty="0"/>
              <a:t>To prepare for our spirituals unit, students will need to understand the historical background of the time when African Americans were slaves.  As a class, we will define “what is a slave</a:t>
            </a:r>
            <a:r>
              <a:rPr lang="en-US" sz="2400" b="1" dirty="0" smtClean="0"/>
              <a:t>?” and answer  “How would it feel to be a slave?”  </a:t>
            </a:r>
            <a:r>
              <a:rPr lang="en-US" sz="2400" b="1" dirty="0"/>
              <a:t>Extension:  Students can define what modern slavery could look like and what </a:t>
            </a:r>
            <a:r>
              <a:rPr lang="en-US" sz="2400" b="1" dirty="0" smtClean="0"/>
              <a:t>laws we </a:t>
            </a:r>
            <a:r>
              <a:rPr lang="en-US" sz="2400" b="1" dirty="0"/>
              <a:t>need to have in place </a:t>
            </a:r>
            <a:r>
              <a:rPr lang="en-US" sz="2400" b="1" dirty="0" smtClean="0"/>
              <a:t>in order to </a:t>
            </a:r>
            <a:r>
              <a:rPr lang="en-US" sz="2400" b="1" dirty="0"/>
              <a:t>avoid it.</a:t>
            </a:r>
            <a:endParaRPr lang="en-US" sz="2400" dirty="0"/>
          </a:p>
          <a:p>
            <a:pPr marL="0" indent="0">
              <a:buNone/>
            </a:pPr>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49040" y="4403407"/>
            <a:ext cx="2355637" cy="2468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2637" y="4357687"/>
            <a:ext cx="329565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397191"/>
            <a:ext cx="3749040" cy="2475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520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dirty="0" smtClean="0"/>
              <a:t>BT 1:  Setting the Emotional Climate</a:t>
            </a:r>
            <a:endParaRPr lang="en-US" dirty="0"/>
          </a:p>
        </p:txBody>
      </p:sp>
      <p:sp>
        <p:nvSpPr>
          <p:cNvPr id="3" name="Content Placeholder 2"/>
          <p:cNvSpPr>
            <a:spLocks noGrp="1"/>
          </p:cNvSpPr>
          <p:nvPr>
            <p:ph idx="1"/>
          </p:nvPr>
        </p:nvSpPr>
        <p:spPr>
          <a:solidFill>
            <a:srgbClr val="FFFF66"/>
          </a:solidFill>
        </p:spPr>
        <p:txBody>
          <a:bodyPr/>
          <a:lstStyle/>
          <a:p>
            <a:r>
              <a:rPr lang="en-US" sz="2400" b="1" dirty="0" smtClean="0"/>
              <a:t>To </a:t>
            </a:r>
            <a:r>
              <a:rPr lang="en-US" sz="2400" b="1" dirty="0"/>
              <a:t>create an emotional connection, </a:t>
            </a:r>
            <a:r>
              <a:rPr lang="en-US" sz="2400" b="1" dirty="0" smtClean="0"/>
              <a:t>we will read the book, </a:t>
            </a:r>
            <a:r>
              <a:rPr lang="en-US" sz="2400" b="1" i="1" dirty="0" smtClean="0"/>
              <a:t>Follow the Drinking Gourd </a:t>
            </a:r>
            <a:r>
              <a:rPr lang="en-US" sz="2400" b="1" dirty="0" smtClean="0"/>
              <a:t>by Jeanette Winter; then, students will be given </a:t>
            </a:r>
            <a:r>
              <a:rPr lang="en-US" sz="2400" b="1" dirty="0"/>
              <a:t>scripts and will act out a scenario </a:t>
            </a:r>
            <a:r>
              <a:rPr lang="en-US" sz="2400" b="1" dirty="0" smtClean="0"/>
              <a:t>that involves the Underground Railroad. Extension</a:t>
            </a:r>
            <a:r>
              <a:rPr lang="en-US" sz="2400" b="1" dirty="0"/>
              <a:t>: students can make their own scripts to act out.  </a:t>
            </a:r>
            <a:r>
              <a:rPr lang="en-US" sz="2400" b="1" dirty="0" smtClean="0"/>
              <a:t>During their dramatic presentation, they </a:t>
            </a:r>
            <a:r>
              <a:rPr lang="en-US" sz="2400" b="1" dirty="0"/>
              <a:t>can use </a:t>
            </a:r>
            <a:r>
              <a:rPr lang="en-US" sz="2400" b="1" dirty="0" smtClean="0"/>
              <a:t>props such as sacks, aprons, </a:t>
            </a:r>
            <a:r>
              <a:rPr lang="en-US" sz="2400" b="1" dirty="0"/>
              <a:t>etc.</a:t>
            </a:r>
            <a:endParaRPr lang="en-US" sz="2400" dirty="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0" y="4800600"/>
            <a:ext cx="3383280" cy="1903095"/>
          </a:xfrm>
          <a:prstGeom prst="rect">
            <a:avLst/>
          </a:prstGeom>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500" r="9648"/>
          <a:stretch/>
        </p:blipFill>
        <p:spPr bwMode="auto">
          <a:xfrm>
            <a:off x="1219200" y="4038600"/>
            <a:ext cx="2578813" cy="2468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9722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smtClean="0"/>
              <a:t>BT 1: Setting the Emotional Climate</a:t>
            </a:r>
            <a:endParaRPr lang="en-US" dirty="0"/>
          </a:p>
        </p:txBody>
      </p:sp>
      <p:sp>
        <p:nvSpPr>
          <p:cNvPr id="3" name="Content Placeholder 2"/>
          <p:cNvSpPr>
            <a:spLocks noGrp="1"/>
          </p:cNvSpPr>
          <p:nvPr>
            <p:ph idx="1"/>
          </p:nvPr>
        </p:nvSpPr>
        <p:spPr>
          <a:solidFill>
            <a:srgbClr val="FFFF66"/>
          </a:solidFill>
        </p:spPr>
        <p:txBody>
          <a:bodyPr/>
          <a:lstStyle/>
          <a:p>
            <a:pPr lvl="0"/>
            <a:r>
              <a:rPr lang="en-US" sz="2400" b="1" dirty="0" smtClean="0"/>
              <a:t>To establish a personal connection, students </a:t>
            </a:r>
            <a:r>
              <a:rPr lang="en-US" sz="2400" b="1" dirty="0"/>
              <a:t>will learn that spirituals have been passed down from generation to generation.  They can explore any family songs that had been passed down to them from their parents or grandparents, etc.  We can compile a virtual songbook by using a Flip camera to record students performing these songs and then saving them to a DVD.</a:t>
            </a:r>
            <a:endParaRPr lang="en-US" sz="2400" dirty="0"/>
          </a:p>
          <a:p>
            <a:pPr marL="0" indent="0">
              <a:buNone/>
            </a:pP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35937" r="13594"/>
          <a:stretch/>
        </p:blipFill>
        <p:spPr>
          <a:xfrm>
            <a:off x="4122228" y="4365340"/>
            <a:ext cx="2215135" cy="2468880"/>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4502500"/>
            <a:ext cx="3301561" cy="2194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66560" y="4480560"/>
            <a:ext cx="2377440" cy="2377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0698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a:ln>
            <a:solidFill>
              <a:schemeClr val="tx1"/>
            </a:solidFill>
          </a:ln>
        </p:spPr>
        <p:txBody>
          <a:bodyPr>
            <a:normAutofit fontScale="90000"/>
          </a:bodyPr>
          <a:lstStyle/>
          <a:p>
            <a:r>
              <a:rPr lang="en-US" dirty="0" smtClean="0">
                <a:solidFill>
                  <a:schemeClr val="bg1"/>
                </a:solidFill>
              </a:rPr>
              <a:t>Brain Target 2: Creating the Physical Learning Environment</a:t>
            </a:r>
            <a:endParaRPr lang="en-US" dirty="0">
              <a:solidFill>
                <a:schemeClr val="bg1"/>
              </a:solidFill>
            </a:endParaRPr>
          </a:p>
        </p:txBody>
      </p:sp>
      <p:sp>
        <p:nvSpPr>
          <p:cNvPr id="3" name="Content Placeholder 2"/>
          <p:cNvSpPr>
            <a:spLocks noGrp="1"/>
          </p:cNvSpPr>
          <p:nvPr>
            <p:ph idx="1"/>
          </p:nvPr>
        </p:nvSpPr>
        <p:spPr>
          <a:solidFill>
            <a:schemeClr val="tx1">
              <a:lumMod val="50000"/>
              <a:lumOff val="50000"/>
            </a:schemeClr>
          </a:solidFill>
        </p:spPr>
        <p:txBody>
          <a:bodyPr>
            <a:normAutofit/>
          </a:bodyPr>
          <a:lstStyle/>
          <a:p>
            <a:r>
              <a:rPr lang="en-US" sz="2800" dirty="0" smtClean="0">
                <a:solidFill>
                  <a:schemeClr val="bg1"/>
                </a:solidFill>
              </a:rPr>
              <a:t>Pictures of Harriet Tubman and the representations of the Underground Railroad will be displayed on the walls</a:t>
            </a:r>
          </a:p>
          <a:p>
            <a:r>
              <a:rPr lang="en-US" sz="2800" dirty="0" smtClean="0">
                <a:solidFill>
                  <a:schemeClr val="bg1"/>
                </a:solidFill>
              </a:rPr>
              <a:t>Pictures of the students acting out the Underground Railroad skits will be displayed on the bulletin board</a:t>
            </a:r>
          </a:p>
          <a:p>
            <a:r>
              <a:rPr lang="en-US" sz="2800" dirty="0" smtClean="0">
                <a:solidFill>
                  <a:schemeClr val="bg1"/>
                </a:solidFill>
              </a:rPr>
              <a:t>African American art will be displayed throughout the room.</a:t>
            </a:r>
          </a:p>
          <a:p>
            <a:pPr marL="0" indent="0">
              <a:buNone/>
            </a:pPr>
            <a:endParaRPr lang="en-US" dirty="0" smtClean="0"/>
          </a:p>
          <a:p>
            <a:endParaRPr lang="en-US" dirty="0" smtClean="0"/>
          </a:p>
          <a:p>
            <a:pPr lvl="1"/>
            <a:endParaRPr lang="en-US" sz="2400" dirty="0" smtClean="0"/>
          </a:p>
          <a:p>
            <a:pPr lvl="1"/>
            <a:endParaRPr lang="en-US" sz="2400" dirty="0" smtClean="0"/>
          </a:p>
          <a:p>
            <a:pPr lvl="1"/>
            <a:endParaRPr lang="en-US" sz="2400" dirty="0" smtClean="0"/>
          </a:p>
          <a:p>
            <a:pPr marL="457200" lvl="1" indent="0">
              <a:buNone/>
            </a:pPr>
            <a:endParaRPr lang="en-US"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69280" y="4551987"/>
            <a:ext cx="3474720" cy="2315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descr="The underground railroa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9897" y="4443884"/>
            <a:ext cx="3017520" cy="24234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8156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CC66"/>
          </a:solidFill>
        </p:spPr>
        <p:txBody>
          <a:bodyPr>
            <a:normAutofit fontScale="90000"/>
          </a:bodyPr>
          <a:lstStyle/>
          <a:p>
            <a:r>
              <a:rPr lang="en-US" dirty="0" smtClean="0"/>
              <a:t>Brain Target 3:  Designing the Learning Experience</a:t>
            </a:r>
            <a:endParaRPr lang="en-US" dirty="0"/>
          </a:p>
        </p:txBody>
      </p:sp>
      <p:sp>
        <p:nvSpPr>
          <p:cNvPr id="3" name="Content Placeholder 2"/>
          <p:cNvSpPr>
            <a:spLocks noGrp="1"/>
          </p:cNvSpPr>
          <p:nvPr>
            <p:ph idx="1"/>
          </p:nvPr>
        </p:nvSpPr>
        <p:spPr>
          <a:xfrm>
            <a:off x="457200" y="1524000"/>
            <a:ext cx="8229600" cy="4525963"/>
          </a:xfrm>
          <a:solidFill>
            <a:srgbClr val="7030A0"/>
          </a:solidFill>
          <a:effectLst>
            <a:glow>
              <a:schemeClr val="accent1">
                <a:alpha val="40000"/>
              </a:schemeClr>
            </a:glow>
            <a:softEdge rad="0"/>
          </a:effectLst>
        </p:spPr>
        <p:txBody>
          <a:bodyPr>
            <a:normAutofit/>
          </a:bodyPr>
          <a:lstStyle/>
          <a:p>
            <a:pPr marL="0" indent="0">
              <a:buNone/>
            </a:pPr>
            <a:r>
              <a:rPr lang="en-US" sz="2400" b="1" u="sng" dirty="0">
                <a:solidFill>
                  <a:schemeClr val="bg1">
                    <a:lumMod val="75000"/>
                  </a:schemeClr>
                </a:solidFill>
              </a:rPr>
              <a:t>Learning Goal</a:t>
            </a:r>
            <a:r>
              <a:rPr lang="en-US" sz="2400" b="1" dirty="0">
                <a:solidFill>
                  <a:schemeClr val="bg1">
                    <a:lumMod val="75000"/>
                  </a:schemeClr>
                </a:solidFill>
              </a:rPr>
              <a:t>:  S</a:t>
            </a:r>
            <a:r>
              <a:rPr lang="en-US" sz="2400" b="1" dirty="0" smtClean="0">
                <a:solidFill>
                  <a:schemeClr val="bg1">
                    <a:lumMod val="75000"/>
                  </a:schemeClr>
                </a:solidFill>
              </a:rPr>
              <a:t>tudents </a:t>
            </a:r>
            <a:r>
              <a:rPr lang="en-US" sz="2400" b="1" dirty="0">
                <a:solidFill>
                  <a:schemeClr val="bg1">
                    <a:lumMod val="75000"/>
                  </a:schemeClr>
                </a:solidFill>
              </a:rPr>
              <a:t>will demonstrate an understanding of spirituals as an essential aspect of African American history and human experience</a:t>
            </a:r>
            <a:r>
              <a:rPr lang="en-US" sz="2400" b="1" dirty="0" smtClean="0">
                <a:solidFill>
                  <a:schemeClr val="bg1">
                    <a:lumMod val="75000"/>
                  </a:schemeClr>
                </a:solidFill>
              </a:rPr>
              <a:t>.</a:t>
            </a:r>
          </a:p>
          <a:p>
            <a:pPr marL="0" indent="0">
              <a:buNone/>
            </a:pPr>
            <a:endParaRPr lang="en-US" sz="2400" b="1" dirty="0" smtClean="0">
              <a:solidFill>
                <a:schemeClr val="bg1">
                  <a:lumMod val="75000"/>
                </a:schemeClr>
              </a:solidFill>
            </a:endParaRPr>
          </a:p>
          <a:p>
            <a:pPr marL="0" indent="0">
              <a:buNone/>
            </a:pPr>
            <a:r>
              <a:rPr lang="en-US" sz="2400" b="1" u="sng" dirty="0" smtClean="0">
                <a:solidFill>
                  <a:schemeClr val="bg1">
                    <a:lumMod val="75000"/>
                  </a:schemeClr>
                </a:solidFill>
              </a:rPr>
              <a:t>Student KWL Chart, then Class Concept Map</a:t>
            </a:r>
            <a:r>
              <a:rPr lang="en-US" sz="2400" b="1" dirty="0" smtClean="0">
                <a:solidFill>
                  <a:schemeClr val="bg1">
                    <a:lumMod val="75000"/>
                  </a:schemeClr>
                </a:solidFill>
              </a:rPr>
              <a:t>: </a:t>
            </a:r>
            <a:r>
              <a:rPr lang="en-US" sz="2400" b="1" dirty="0">
                <a:solidFill>
                  <a:schemeClr val="bg1">
                    <a:lumMod val="75000"/>
                  </a:schemeClr>
                </a:solidFill>
              </a:rPr>
              <a:t>What are </a:t>
            </a:r>
            <a:r>
              <a:rPr lang="en-US" sz="2400" b="1" dirty="0" smtClean="0">
                <a:solidFill>
                  <a:schemeClr val="bg1">
                    <a:lumMod val="75000"/>
                  </a:schemeClr>
                </a:solidFill>
              </a:rPr>
              <a:t>the main characteristics of spirituals (both textually and musically) </a:t>
            </a:r>
            <a:r>
              <a:rPr lang="en-US" sz="2400" b="1" dirty="0">
                <a:solidFill>
                  <a:schemeClr val="bg1">
                    <a:lumMod val="75000"/>
                  </a:schemeClr>
                </a:solidFill>
              </a:rPr>
              <a:t>and what </a:t>
            </a:r>
            <a:r>
              <a:rPr lang="en-US" sz="2400" b="1" dirty="0" smtClean="0">
                <a:solidFill>
                  <a:schemeClr val="bg1">
                    <a:lumMod val="75000"/>
                  </a:schemeClr>
                </a:solidFill>
              </a:rPr>
              <a:t>role </a:t>
            </a:r>
            <a:r>
              <a:rPr lang="en-US" sz="2400" b="1" dirty="0">
                <a:solidFill>
                  <a:schemeClr val="bg1">
                    <a:lumMod val="75000"/>
                  </a:schemeClr>
                </a:solidFill>
              </a:rPr>
              <a:t>did they </a:t>
            </a:r>
            <a:r>
              <a:rPr lang="en-US" sz="2400" b="1" dirty="0" smtClean="0">
                <a:solidFill>
                  <a:schemeClr val="bg1">
                    <a:lumMod val="75000"/>
                  </a:schemeClr>
                </a:solidFill>
              </a:rPr>
              <a:t>play in the lives of African </a:t>
            </a:r>
            <a:r>
              <a:rPr lang="en-US" sz="2400" b="1" dirty="0">
                <a:solidFill>
                  <a:schemeClr val="bg1">
                    <a:lumMod val="75000"/>
                  </a:schemeClr>
                </a:solidFill>
              </a:rPr>
              <a:t>American slaves?</a:t>
            </a:r>
            <a:endParaRPr lang="en-US" sz="2400" dirty="0">
              <a:solidFill>
                <a:schemeClr val="bg1">
                  <a:lumMod val="75000"/>
                </a:schemeClr>
              </a:solidFill>
            </a:endParaRPr>
          </a:p>
          <a:p>
            <a:pPr marL="0" indent="0">
              <a:buNone/>
            </a:pPr>
            <a:r>
              <a:rPr lang="en-US" b="1" dirty="0" smtClean="0"/>
              <a:t> </a:t>
            </a:r>
            <a:endParaRPr lang="en-US" dirty="0"/>
          </a:p>
          <a:p>
            <a:pPr marL="0" indent="0">
              <a:buNone/>
            </a:pPr>
            <a:endParaRPr lang="en-US" dirty="0"/>
          </a:p>
        </p:txBody>
      </p:sp>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0609"/>
          <a:stretch/>
        </p:blipFill>
        <p:spPr bwMode="auto">
          <a:xfrm>
            <a:off x="2992839" y="4814527"/>
            <a:ext cx="3414352" cy="2043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926"/>
          <a:stretch/>
        </p:blipFill>
        <p:spPr bwMode="auto">
          <a:xfrm>
            <a:off x="6407191" y="4849453"/>
            <a:ext cx="2736809" cy="2011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16" y="4849453"/>
            <a:ext cx="3009686" cy="2011680"/>
          </a:xfrm>
          <a:prstGeom prst="rect">
            <a:avLst/>
          </a:prstGeom>
          <a:noFill/>
          <a:ln w="9525">
            <a:solidFill>
              <a:schemeClr val="tx1">
                <a:alpha val="26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9346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fontScale="90000"/>
          </a:bodyPr>
          <a:lstStyle/>
          <a:p>
            <a:r>
              <a:rPr lang="en-US" dirty="0" smtClean="0"/>
              <a:t>Brain Target 4:  Teaching for Mastery</a:t>
            </a:r>
            <a:endParaRPr lang="en-US" dirty="0"/>
          </a:p>
        </p:txBody>
      </p:sp>
      <p:sp>
        <p:nvSpPr>
          <p:cNvPr id="5" name="Content Placeholder 4"/>
          <p:cNvSpPr>
            <a:spLocks noGrp="1"/>
          </p:cNvSpPr>
          <p:nvPr>
            <p:ph idx="1"/>
          </p:nvPr>
        </p:nvSpPr>
        <p:spPr>
          <a:solidFill>
            <a:srgbClr val="B31B3C"/>
          </a:solidFill>
        </p:spPr>
        <p:txBody>
          <a:bodyPr>
            <a:normAutofit/>
          </a:bodyPr>
          <a:lstStyle/>
          <a:p>
            <a:r>
              <a:rPr lang="en-US" sz="2400" dirty="0" smtClean="0">
                <a:solidFill>
                  <a:schemeClr val="bg1"/>
                </a:solidFill>
              </a:rPr>
              <a:t>Objective 1:  Students will demonstrate an understanding of some spirituals as “signal songs.”  </a:t>
            </a:r>
          </a:p>
          <a:p>
            <a:endParaRPr lang="en-US" sz="2400" dirty="0">
              <a:solidFill>
                <a:schemeClr val="bg1"/>
              </a:solidFill>
            </a:endParaRPr>
          </a:p>
          <a:p>
            <a:r>
              <a:rPr lang="en-US" sz="2400" dirty="0" smtClean="0">
                <a:solidFill>
                  <a:schemeClr val="bg1"/>
                </a:solidFill>
              </a:rPr>
              <a:t>Activity 1a: Students will discuss the text of “Follow the Drinking Gourd” to discover the code words and their meanings and will sing the song as a class.</a:t>
            </a:r>
            <a:endParaRPr lang="en-US" sz="2400" dirty="0">
              <a:solidFill>
                <a:schemeClr val="bg1"/>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72840" y="4588468"/>
            <a:ext cx="3383280" cy="1902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32320" y="4588468"/>
            <a:ext cx="1645920" cy="2057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5754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lstStyle/>
          <a:p>
            <a:r>
              <a:rPr lang="en-US" dirty="0" smtClean="0"/>
              <a:t>BT 4: Teaching for Mastery</a:t>
            </a:r>
            <a:endParaRPr lang="en-US" dirty="0"/>
          </a:p>
        </p:txBody>
      </p:sp>
      <p:sp>
        <p:nvSpPr>
          <p:cNvPr id="3" name="Content Placeholder 2"/>
          <p:cNvSpPr>
            <a:spLocks noGrp="1"/>
          </p:cNvSpPr>
          <p:nvPr>
            <p:ph idx="1"/>
          </p:nvPr>
        </p:nvSpPr>
        <p:spPr>
          <a:solidFill>
            <a:srgbClr val="B31B3C"/>
          </a:solidFill>
        </p:spPr>
        <p:txBody>
          <a:bodyPr/>
          <a:lstStyle/>
          <a:p>
            <a:r>
              <a:rPr lang="en-US" sz="2800" dirty="0" smtClean="0">
                <a:solidFill>
                  <a:schemeClr val="bg1"/>
                </a:solidFill>
              </a:rPr>
              <a:t>Activity 1b:  After exposing the students to recordings of several gospel groups singing spirituals, they will have a chance to reflect upon what they heard. In groups, students can choose to choreograph their favorite spiritual or to individually make an illustration of their favorite spiritual.</a:t>
            </a:r>
          </a:p>
          <a:p>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43200" y="4392930"/>
            <a:ext cx="3383280" cy="253746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4320540"/>
            <a:ext cx="18288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14917" y="4956810"/>
            <a:ext cx="2881470" cy="192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4866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1033</Words>
  <Application>Microsoft Office PowerPoint</Application>
  <PresentationFormat>On-screen Show (4:3)</PresentationFormat>
  <Paragraphs>66</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BTT Learning Unit Design 4th grade Spirituals Unit </vt:lpstr>
      <vt:lpstr>A Unit on Spirituals</vt:lpstr>
      <vt:lpstr>Brain Target 1:  Setting the Emotional Climate for  Learning</vt:lpstr>
      <vt:lpstr>BT 1:  Setting the Emotional Climate</vt:lpstr>
      <vt:lpstr>BT 1: Setting the Emotional Climate</vt:lpstr>
      <vt:lpstr>Brain Target 2: Creating the Physical Learning Environment</vt:lpstr>
      <vt:lpstr>Brain Target 3:  Designing the Learning Experience</vt:lpstr>
      <vt:lpstr>Brain Target 4:  Teaching for Mastery</vt:lpstr>
      <vt:lpstr>BT 4: Teaching for Mastery</vt:lpstr>
      <vt:lpstr>BT 4:  Teaching for Mastery</vt:lpstr>
      <vt:lpstr>BT 4: Teaching for Mastery</vt:lpstr>
      <vt:lpstr>BT 4: Teaching for Mastery</vt:lpstr>
      <vt:lpstr>BT 4: Teaching for Mastery</vt:lpstr>
      <vt:lpstr>Brain Target 5: Teaching for Extension and Application of Knowledge</vt:lpstr>
      <vt:lpstr>BT 5:  Teaching for Extension and Application</vt:lpstr>
      <vt:lpstr>BT 5:  Teaching for Extension and Application</vt:lpstr>
      <vt:lpstr>BT 5: Teaching for Extension and Application</vt:lpstr>
      <vt:lpstr>Brain Target 6: Evaluating Learning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BTT Learning Unit Design Spirituals</dc:title>
  <dc:creator>Katie</dc:creator>
  <cp:lastModifiedBy>mhardim1</cp:lastModifiedBy>
  <cp:revision>71</cp:revision>
  <dcterms:created xsi:type="dcterms:W3CDTF">2012-03-31T20:27:17Z</dcterms:created>
  <dcterms:modified xsi:type="dcterms:W3CDTF">2012-04-06T19:25:47Z</dcterms:modified>
</cp:coreProperties>
</file>